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6517" autoAdjust="0"/>
  </p:normalViewPr>
  <p:slideViewPr>
    <p:cSldViewPr snapToGrid="0" snapToObjects="1">
      <p:cViewPr>
        <p:scale>
          <a:sx n="125" d="100"/>
          <a:sy n="125" d="100"/>
        </p:scale>
        <p:origin x="1194" y="5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Bilheteria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alpha val="90000"/>
                </a:schemeClr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  <a:effectLst>
                <a:innerShdw blurRad="114300">
                  <a:schemeClr val="accent1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FD22-455D-9F92-73614B991790}"/>
              </c:ext>
            </c:extLst>
          </c:dPt>
          <c:dPt>
            <c:idx val="1"/>
            <c:bubble3D val="0"/>
            <c:spPr>
              <a:solidFill>
                <a:schemeClr val="accent3">
                  <a:alpha val="90000"/>
                </a:schemeClr>
              </a:solidFill>
              <a:ln w="19050">
                <a:solidFill>
                  <a:schemeClr val="accent3">
                    <a:lumMod val="75000"/>
                  </a:schemeClr>
                </a:solidFill>
              </a:ln>
              <a:effectLst>
                <a:innerShdw blurRad="114300">
                  <a:schemeClr val="accent3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3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FD22-455D-9F92-73614B991790}"/>
              </c:ext>
            </c:extLst>
          </c:dPt>
          <c:dLbls>
            <c:dLbl>
              <c:idx val="0"/>
              <c:spPr>
                <a:solidFill>
                  <a:schemeClr val="lt1">
                    <a:alpha val="90000"/>
                  </a:schemeClr>
                </a:solidFill>
                <a:ln w="12700" cap="flat" cmpd="sng" algn="ctr">
                  <a:solidFill>
                    <a:schemeClr val="accent1"/>
                  </a:solidFill>
                  <a:round/>
                </a:ln>
                <a:effectLst>
                  <a:outerShdw blurRad="50800" dist="38100" dir="2700000" algn="tl" rotWithShape="0">
                    <a:schemeClr val="accent1">
                      <a:lumMod val="75000"/>
                      <a:alpha val="40000"/>
                    </a:schemeClr>
                  </a:outerShdw>
                </a:effectLst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0" i="0" u="none" strike="noStrike" kern="1200" baseline="0">
                      <a:solidFill>
                        <a:schemeClr val="accent1"/>
                      </a:solidFill>
                      <a:effectLst/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in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FD22-455D-9F92-73614B991790}"/>
                </c:ext>
              </c:extLst>
            </c:dLbl>
            <c:dLbl>
              <c:idx val="1"/>
              <c:spPr>
                <a:solidFill>
                  <a:schemeClr val="lt1">
                    <a:alpha val="90000"/>
                  </a:schemeClr>
                </a:solidFill>
                <a:ln w="12700" cap="flat" cmpd="sng" algn="ctr">
                  <a:solidFill>
                    <a:schemeClr val="accent3"/>
                  </a:solidFill>
                  <a:round/>
                </a:ln>
                <a:effectLst>
                  <a:outerShdw blurRad="50800" dist="38100" dir="2700000" algn="tl" rotWithShape="0">
                    <a:schemeClr val="accent3">
                      <a:lumMod val="75000"/>
                      <a:alpha val="40000"/>
                    </a:schemeClr>
                  </a:outerShdw>
                </a:effectLst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0" i="0" u="none" strike="noStrike" kern="1200" baseline="0">
                      <a:solidFill>
                        <a:schemeClr val="accent3"/>
                      </a:solidFill>
                      <a:effectLst/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in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FD22-455D-9F92-73614B991790}"/>
                </c:ext>
              </c:extLst>
            </c:dLbl>
            <c:spPr>
              <a:solidFill>
                <a:prstClr val="white">
                  <a:alpha val="90000"/>
                </a:prstClr>
              </a:solidFill>
              <a:ln w="12700" cap="flat" cmpd="sng" algn="ctr">
                <a:solidFill>
                  <a:srgbClr val="4472C4"/>
                </a:solidFill>
                <a:round/>
              </a:ln>
              <a:effectLst>
                <a:outerShdw blurRad="50800" dist="38100" dir="2700000" algn="tl" rotWithShape="0">
                  <a:srgbClr val="4472C4">
                    <a:lumMod val="75000"/>
                    <a:alpha val="40000"/>
                  </a:srgbClr>
                </a:outerShdw>
              </a:effectLst>
            </c:spPr>
            <c:dLblPos val="in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1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Planilha1!$A$2:$A$3</c:f>
              <c:strCache>
                <c:ptCount val="2"/>
                <c:pt idx="0">
                  <c:v>Avengers: Endgame</c:v>
                </c:pt>
                <c:pt idx="1">
                  <c:v>Aquaman</c:v>
                </c:pt>
              </c:strCache>
            </c:strRef>
          </c:cat>
          <c:val>
            <c:numRef>
              <c:f>Planilha1!$B$2:$B$3</c:f>
              <c:numCache>
                <c:formatCode>General</c:formatCode>
                <c:ptCount val="2"/>
                <c:pt idx="0">
                  <c:v>2.79</c:v>
                </c:pt>
                <c:pt idx="1">
                  <c:v>1.1399999999999999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22-455D-9F92-73614B991790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LUCRO MÉDIO (US$)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Planilha1!$A$2:$A$3</c:f>
              <c:strCache>
                <c:ptCount val="2"/>
                <c:pt idx="0">
                  <c:v>MARVEL</c:v>
                </c:pt>
                <c:pt idx="1">
                  <c:v>DC</c:v>
                </c:pt>
              </c:strCache>
            </c:strRef>
          </c:cat>
          <c:val>
            <c:numRef>
              <c:f>Planilha1!$B$2:$B$3</c:f>
              <c:numCache>
                <c:formatCode>General</c:formatCode>
                <c:ptCount val="2"/>
                <c:pt idx="0">
                  <c:v>486</c:v>
                </c:pt>
                <c:pt idx="1">
                  <c:v>268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C20-46F9-A8CE-D92E93ECC8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22567344"/>
        <c:axId val="122566512"/>
        <c:axId val="0"/>
      </c:bar3DChart>
      <c:catAx>
        <c:axId val="122567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2566512"/>
        <c:crosses val="autoZero"/>
        <c:auto val="1"/>
        <c:lblAlgn val="ctr"/>
        <c:lblOffset val="100"/>
        <c:noMultiLvlLbl val="0"/>
      </c:catAx>
      <c:valAx>
        <c:axId val="122566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/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2567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3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330" b="0" i="0" u="none" strike="noStrike" kern="1200" baseline="0">
      <a:effectLst/>
    </cs:defRPr>
    <cs:bodyPr rot="0" spcFirstLastPara="1" vertOverflow="clip" horzOverflow="clip" vert="horz" wrap="square" lIns="38100" tIns="19050" rIns="38100" bIns="19050" anchor="ctr" anchorCtr="1">
      <a:spAutoFit/>
    </cs:bodyPr>
  </cs:dataLabel>
  <cs:dataLabelCallout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330" b="0" i="0" u="none" strike="noStrike" kern="1200" baseline="0">
      <a:effectLst/>
    </cs:defRPr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tx1"/>
    </cs:fontRef>
    <cs:spPr>
      <a:solidFill>
        <a:schemeClr val="phClr">
          <a:alpha val="90000"/>
        </a:schemeClr>
      </a:solidFill>
      <a:ln w="19050">
        <a:solidFill>
          <a:schemeClr val="phClr">
            <a:lumMod val="75000"/>
          </a:schemeClr>
        </a:solidFill>
      </a:ln>
      <a:effectLst>
        <a:innerShdw blurRad="114300">
          <a:schemeClr val="phClr">
            <a:lumMod val="75000"/>
          </a:schemeClr>
        </a:innerShdw>
      </a:effectLst>
      <a:scene3d>
        <a:camera prst="orthographicFront"/>
        <a:lightRig rig="threePt" dir="t"/>
      </a:scene3d>
      <a:sp3d contourW="19050" prstMaterial="flat">
        <a:contourClr>
          <a:schemeClr val="accent4">
            <a:lumMod val="75000"/>
          </a:schemeClr>
        </a:contourClr>
      </a:sp3d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9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4457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suvroo/marvel-vs-dc-movie-and-tv-show-dataset" TargetMode="External"/><Relationship Id="rId2" Type="http://schemas.openxmlformats.org/officeDocument/2006/relationships/hyperlink" Target="https://www.kaggle.com/datasets/hetulmehta/marvel-vs-dc-imdb-dataset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kaggle.com/datasets/jcraggy/marvel-vs-dc-imdb-rotten-tomato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336662" y="206464"/>
            <a:ext cx="6453433" cy="49244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SF Pro Display" pitchFamily="34" charset="0"/>
                <a:ea typeface="SF Pro Display" pitchFamily="34" charset="-122"/>
                <a:cs typeface="SF Pro Display" pitchFamily="34" charset="-120"/>
              </a:rPr>
              <a:t>Análise Comparativa Cinematográfica </a:t>
            </a:r>
            <a:endParaRPr lang="en-US" sz="3200" b="1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4951" y="1112282"/>
            <a:ext cx="2276856" cy="9144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186463" y="2255336"/>
            <a:ext cx="771045" cy="62324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4050" b="1" dirty="0">
                <a:solidFill>
                  <a:srgbClr val="111111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VS.</a:t>
            </a:r>
            <a:endParaRPr lang="en-US" sz="40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7627" y="2993120"/>
            <a:ext cx="1148715" cy="1143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71629" y="4452749"/>
            <a:ext cx="5600714" cy="369332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200" i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Uma exploração sobre as duas maiores potências do cinema de super-heróis, analisando dados de bilheteria, qualidade, popularidade e influência socio-cultural. </a:t>
            </a:r>
            <a:endParaRPr lang="en-US" sz="1200" i="1" dirty="0"/>
          </a:p>
        </p:txBody>
      </p:sp>
      <p:sp>
        <p:nvSpPr>
          <p:cNvPr id="10" name="AutoShape 6">
            <a:extLst>
              <a:ext uri="{FF2B5EF4-FFF2-40B4-BE49-F238E27FC236}">
                <a16:creationId xmlns:a16="http://schemas.microsoft.com/office/drawing/2014/main" id="{E486B69E-37CF-4035-A9CB-5DAB8E71CA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724150" y="2419350"/>
            <a:ext cx="200025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AutoShape 8">
            <a:extLst>
              <a:ext uri="{FF2B5EF4-FFF2-40B4-BE49-F238E27FC236}">
                <a16:creationId xmlns:a16="http://schemas.microsoft.com/office/drawing/2014/main" id="{A8E59173-AEEA-476C-9D34-1F231E91AF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95625" y="2419349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50" name="Picture 26" descr="Bat-Signal PNG Transparent Images">
            <a:extLst>
              <a:ext uri="{FF2B5EF4-FFF2-40B4-BE49-F238E27FC236}">
                <a16:creationId xmlns:a16="http://schemas.microsoft.com/office/drawing/2014/main" id="{67844B9D-6125-45E0-BC4B-C6680CA20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46382" flipH="1">
            <a:off x="-149419" y="2035472"/>
            <a:ext cx="1689887" cy="3068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utoShape 28">
            <a:extLst>
              <a:ext uri="{FF2B5EF4-FFF2-40B4-BE49-F238E27FC236}">
                <a16:creationId xmlns:a16="http://schemas.microsoft.com/office/drawing/2014/main" id="{1E2A822F-90F9-4229-BC20-BA477D92CA8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77847" y="2419349"/>
            <a:ext cx="3646553" cy="3646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54" name="Picture 30" descr="Hulk Png Imagens – Download Grátis no Freepik">
            <a:extLst>
              <a:ext uri="{FF2B5EF4-FFF2-40B4-BE49-F238E27FC236}">
                <a16:creationId xmlns:a16="http://schemas.microsoft.com/office/drawing/2014/main" id="{329D466E-DD23-4A35-A0BE-E914E5881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975" y="1243012"/>
            <a:ext cx="2657475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AutoShape 42">
            <a:extLst>
              <a:ext uri="{FF2B5EF4-FFF2-40B4-BE49-F238E27FC236}">
                <a16:creationId xmlns:a16="http://schemas.microsoft.com/office/drawing/2014/main" id="{348C875B-FAD3-4CC2-8035-BDB3DE363C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68" name="Picture 44" descr="SpiderMan PNG Image for Free Download">
            <a:extLst>
              <a:ext uri="{FF2B5EF4-FFF2-40B4-BE49-F238E27FC236}">
                <a16:creationId xmlns:a16="http://schemas.microsoft.com/office/drawing/2014/main" id="{69F1D664-A959-4B2D-BA67-CCF04D6CE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2260" y="878353"/>
            <a:ext cx="1884197" cy="1431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906430" y="256594"/>
            <a:ext cx="5331139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11111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Bilheteria Global: Quem Domina as Telas?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770574" y="1925419"/>
            <a:ext cx="3930967" cy="1292662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just"/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Marvel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lidera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em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termos de bilheteria global, com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“Avengers: Endgame" 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alcançando impressionantes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2,79 bilhões de dólares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mais que o dobro do filme de maior bilheteria da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DC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"Aquaman"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com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1,14 bilhão de </a:t>
            </a:r>
            <a:r>
              <a:rPr lang="en-US" sz="1200" b="1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dólares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 Essa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diferença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reflete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sucesso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do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Universo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Cinematográfico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Marvel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em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construir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uma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narrativa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conectada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que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resultou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em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"Endgame“.</a:t>
            </a:r>
            <a:endParaRPr lang="en-US" sz="1200" dirty="0"/>
          </a:p>
        </p:txBody>
      </p:sp>
      <p:graphicFrame>
        <p:nvGraphicFramePr>
          <p:cNvPr id="9" name="Gráfico 8">
            <a:extLst>
              <a:ext uri="{FF2B5EF4-FFF2-40B4-BE49-F238E27FC236}">
                <a16:creationId xmlns:a16="http://schemas.microsoft.com/office/drawing/2014/main" id="{86791568-8BBD-4FC5-A3C1-51484F92AE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3877947"/>
              </p:ext>
            </p:extLst>
          </p:nvPr>
        </p:nvGraphicFramePr>
        <p:xfrm>
          <a:off x="4701541" y="1076325"/>
          <a:ext cx="4564380" cy="2990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138402" y="228841"/>
            <a:ext cx="2867195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11111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Lucro Médio por Filme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1357312" y="3487484"/>
            <a:ext cx="6429375" cy="1292662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just"/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Marvel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demonstra uma eficiência financeira significativamente maior, com um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lucro médio 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por filme de aproximadamente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486 milhões de dólares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quase o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dobro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do lucro médio da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DC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que é de cerca de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268 milhões de </a:t>
            </a:r>
            <a:r>
              <a:rPr lang="en-US" sz="1200" b="1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dólares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 </a:t>
            </a:r>
          </a:p>
          <a:p>
            <a:pPr algn="just"/>
            <a:endParaRPr lang="en-US" sz="1200" dirty="0">
              <a:solidFill>
                <a:srgbClr val="3C3C3C"/>
              </a:solidFill>
              <a:latin typeface="Noto Sans" pitchFamily="34" charset="0"/>
              <a:ea typeface="Noto Sans" pitchFamily="34" charset="-122"/>
              <a:cs typeface="Noto Sans" pitchFamily="34" charset="-120"/>
            </a:endParaRPr>
          </a:p>
          <a:p>
            <a:pPr algn="just"/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Essa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diferença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pode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ser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atribuída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à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consistência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da Marvel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em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atrair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grandes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públicos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globalmente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à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estratégia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construção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um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universo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cinematográfico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coeso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enquanto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 DC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tem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apresentado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resultados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mais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variáveis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em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suas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produções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</a:t>
            </a:r>
            <a:endParaRPr lang="en-US" sz="1200" dirty="0"/>
          </a:p>
        </p:txBody>
      </p:sp>
      <p:graphicFrame>
        <p:nvGraphicFramePr>
          <p:cNvPr id="13" name="Gráfico 12">
            <a:extLst>
              <a:ext uri="{FF2B5EF4-FFF2-40B4-BE49-F238E27FC236}">
                <a16:creationId xmlns:a16="http://schemas.microsoft.com/office/drawing/2014/main" id="{FEC4B972-A8D7-44DD-AE81-F76043DBEF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2422219"/>
              </p:ext>
            </p:extLst>
          </p:nvPr>
        </p:nvGraphicFramePr>
        <p:xfrm>
          <a:off x="1989741" y="804844"/>
          <a:ext cx="4945062" cy="25695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016847" y="210145"/>
            <a:ext cx="5110310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11111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Classificação dos Filmes por </a:t>
            </a:r>
            <a:r>
              <a:rPr lang="en-US" sz="2400" b="1" dirty="0" err="1">
                <a:solidFill>
                  <a:srgbClr val="11111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Quantidade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5790300" y="1925419"/>
            <a:ext cx="3067950" cy="1292662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just">
              <a:buNone/>
            </a:pP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Marvel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apresenta uma distribuição mais favorável de qualidade em seus filmes, com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43 produções 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classificadas como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"Excelentes" ou "Bons“, 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em comparação com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21 da DC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 Além disso, a Marvel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não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possui nenhum filme classificado como "Ruim", enquanto a DC tem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4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78609E5-D93D-443D-857A-65CA7BF4B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1136792"/>
            <a:ext cx="5145459" cy="30680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753301" y="252056"/>
            <a:ext cx="3637406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11111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Ranking dos </a:t>
            </a:r>
            <a:r>
              <a:rPr lang="en-US" sz="2400" b="1" dirty="0" err="1">
                <a:solidFill>
                  <a:srgbClr val="11111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Filmes</a:t>
            </a:r>
            <a:r>
              <a:rPr lang="en-US" sz="2400" b="1" dirty="0">
                <a:solidFill>
                  <a:srgbClr val="11111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por Nota</a:t>
            </a:r>
            <a:endParaRPr lang="en-US" sz="2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brightnessContrast bright="-45000" contrast="100000"/>
                    </a14:imgEffect>
                  </a14:imgLayer>
                </a14:imgProps>
              </a:ext>
            </a:extLst>
          </a:blip>
          <a:srcRect b="5400"/>
          <a:stretch/>
        </p:blipFill>
        <p:spPr>
          <a:xfrm>
            <a:off x="285750" y="904875"/>
            <a:ext cx="8572500" cy="27031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57313" y="3891557"/>
            <a:ext cx="6429375" cy="92333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just"/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Entre os 10 filmes mais bem avaliados, a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DC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tem o de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maior nota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“The </a:t>
            </a:r>
            <a:r>
              <a:rPr lang="pt-BR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Dark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Knight” com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9.0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mas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Marvel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DC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empatam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em quantidade (5 filmes cada). Isso mostra que, se a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DC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se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destaca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por obras-primas como a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trilogia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Batman de Nolan, a Marvel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não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fica atrás, mantendo uma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consistência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impressionante em filmes de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alta qualidade 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ao longo dos anos.</a:t>
            </a:r>
            <a:endParaRPr lang="en-US" sz="1200" dirty="0"/>
          </a:p>
        </p:txBody>
      </p:sp>
      <p:sp>
        <p:nvSpPr>
          <p:cNvPr id="6" name="Text 2"/>
          <p:cNvSpPr/>
          <p:nvPr/>
        </p:nvSpPr>
        <p:spPr>
          <a:xfrm>
            <a:off x="1357313" y="4734417"/>
            <a:ext cx="6429375" cy="160941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endParaRPr lang="en-US" sz="104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618419" y="202756"/>
            <a:ext cx="3907160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11111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Popularidade dos Personagens</a:t>
            </a:r>
            <a:endParaRPr lang="en-US" sz="2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14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4877" y="755333"/>
            <a:ext cx="7294245" cy="2431415"/>
          </a:xfrm>
          <a:prstGeom prst="rect">
            <a:avLst/>
          </a:prstGeom>
          <a:noFill/>
          <a:ln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accent3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</p:pic>
      <p:sp>
        <p:nvSpPr>
          <p:cNvPr id="5" name="Text 1"/>
          <p:cNvSpPr/>
          <p:nvPr/>
        </p:nvSpPr>
        <p:spPr>
          <a:xfrm>
            <a:off x="1357312" y="3459741"/>
            <a:ext cx="6429375" cy="147732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just">
              <a:buNone/>
            </a:pP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análise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tendências de pesquisa mostra que o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Batman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(DC) mantém uma popularidade consistente ao longo do tempo, enquanto personagens da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Marvel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como Homem-Aranha e Homem de Ferro apresentam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picos mais altos 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durante os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lançamentos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filmes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</a:t>
            </a:r>
          </a:p>
          <a:p>
            <a:pPr marL="0" indent="0" algn="just">
              <a:buNone/>
            </a:pPr>
            <a:endParaRPr lang="en-US" sz="1200" dirty="0">
              <a:solidFill>
                <a:srgbClr val="3C3C3C"/>
              </a:solidFill>
              <a:latin typeface="Noto Sans" pitchFamily="34" charset="0"/>
              <a:ea typeface="Noto Sans" pitchFamily="34" charset="-122"/>
              <a:cs typeface="Noto Sans" pitchFamily="34" charset="-120"/>
            </a:endParaRPr>
          </a:p>
          <a:p>
            <a:pPr algn="just"/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Isso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sugere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que,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embora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DC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tenha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personagens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b="1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icônicos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com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apelo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duradouro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a Marvel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tem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sido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mais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eficaz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em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b="1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capitalizar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seus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personagens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através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estratégias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</a:t>
            </a:r>
            <a:r>
              <a:rPr lang="en-US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marketing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lançamentos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1200" dirty="0" err="1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coordenados</a:t>
            </a:r>
            <a:r>
              <a:rPr lang="en-US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058380" y="231483"/>
            <a:ext cx="3027239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400" b="1" dirty="0" err="1">
                <a:solidFill>
                  <a:srgbClr val="11111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Quem</a:t>
            </a:r>
            <a:r>
              <a:rPr lang="en-US" sz="2400" b="1" dirty="0">
                <a:solidFill>
                  <a:srgbClr val="11111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Vence a Batalha?</a:t>
            </a:r>
            <a:endParaRPr lang="en-US" sz="24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63" y="1547957"/>
            <a:ext cx="3567756" cy="229259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4772921" y="1756290"/>
            <a:ext cx="3931787" cy="1292662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just">
              <a:buNone/>
            </a:pP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 base nos dados analisados, a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Marvel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supera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DC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em termos de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bilheteria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global,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lucro médio 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por filme, consistência de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qualidade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quantidade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filmes bem avaliados. Embora a DC tenha criado algumas obras-primas cinematográficas, a Marvel construiu um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universo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mais coeso e </a:t>
            </a:r>
            <a:r>
              <a:rPr lang="pt-BR" sz="1200" b="1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financeiramente</a:t>
            </a:r>
            <a:r>
              <a:rPr lang="pt-BR" sz="1200" dirty="0">
                <a:solidFill>
                  <a:srgbClr val="3C3C3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bem-sucedido.</a:t>
            </a:r>
            <a:endParaRPr lang="en-US" sz="1200" dirty="0"/>
          </a:p>
        </p:txBody>
      </p:sp>
      <p:sp>
        <p:nvSpPr>
          <p:cNvPr id="7" name="Text 2"/>
          <p:cNvSpPr/>
          <p:nvPr/>
        </p:nvSpPr>
        <p:spPr>
          <a:xfrm>
            <a:off x="6172991" y="2983305"/>
            <a:ext cx="64" cy="16094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endParaRPr lang="en-US" sz="1046" dirty="0"/>
          </a:p>
        </p:txBody>
      </p:sp>
      <p:sp>
        <p:nvSpPr>
          <p:cNvPr id="8" name="Text 3"/>
          <p:cNvSpPr/>
          <p:nvPr/>
        </p:nvSpPr>
        <p:spPr>
          <a:xfrm>
            <a:off x="6172991" y="3197618"/>
            <a:ext cx="64" cy="16094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endParaRPr lang="en-US" sz="1046" dirty="0"/>
          </a:p>
        </p:txBody>
      </p:sp>
      <p:sp>
        <p:nvSpPr>
          <p:cNvPr id="9" name="Text 4"/>
          <p:cNvSpPr/>
          <p:nvPr/>
        </p:nvSpPr>
        <p:spPr>
          <a:xfrm>
            <a:off x="6172991" y="3411930"/>
            <a:ext cx="64" cy="16094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endParaRPr lang="en-US" sz="1046" dirty="0"/>
          </a:p>
        </p:txBody>
      </p:sp>
      <p:sp>
        <p:nvSpPr>
          <p:cNvPr id="10" name="Text 5"/>
          <p:cNvSpPr/>
          <p:nvPr/>
        </p:nvSpPr>
        <p:spPr>
          <a:xfrm>
            <a:off x="6173005" y="3626243"/>
            <a:ext cx="64" cy="16094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endParaRPr lang="en-US" sz="1046" dirty="0"/>
          </a:p>
        </p:txBody>
      </p:sp>
      <p:sp>
        <p:nvSpPr>
          <p:cNvPr id="11" name="Text 6"/>
          <p:cNvSpPr/>
          <p:nvPr/>
        </p:nvSpPr>
        <p:spPr>
          <a:xfrm>
            <a:off x="6173004" y="3840555"/>
            <a:ext cx="65" cy="16094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endParaRPr lang="en-US" sz="1046" dirty="0"/>
          </a:p>
        </p:txBody>
      </p:sp>
      <p:sp>
        <p:nvSpPr>
          <p:cNvPr id="14" name="AutoShape 24">
            <a:extLst>
              <a:ext uri="{FF2B5EF4-FFF2-40B4-BE49-F238E27FC236}">
                <a16:creationId xmlns:a16="http://schemas.microsoft.com/office/drawing/2014/main" id="{465E96C5-101B-49EA-BC73-6BDA37E2E2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8" name="Text 0">
            <a:extLst>
              <a:ext uri="{FF2B5EF4-FFF2-40B4-BE49-F238E27FC236}">
                <a16:creationId xmlns:a16="http://schemas.microsoft.com/office/drawing/2014/main" id="{56E760F6-E11C-40D8-9AF7-531B32998C1E}"/>
              </a:ext>
            </a:extLst>
          </p:cNvPr>
          <p:cNvSpPr/>
          <p:nvPr/>
        </p:nvSpPr>
        <p:spPr>
          <a:xfrm>
            <a:off x="4973844" y="3286557"/>
            <a:ext cx="3529942" cy="55399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3600" b="1" dirty="0" err="1">
                <a:solidFill>
                  <a:srgbClr val="111111"/>
                </a:solidFill>
                <a:latin typeface="Inter" pitchFamily="34" charset="0"/>
                <a:ea typeface="Inter" pitchFamily="34" charset="-122"/>
              </a:rPr>
              <a:t>Vencedor</a:t>
            </a:r>
            <a:r>
              <a:rPr lang="en-US" sz="3600" b="1" dirty="0">
                <a:solidFill>
                  <a:srgbClr val="111111"/>
                </a:solidFill>
                <a:latin typeface="Inter" pitchFamily="34" charset="0"/>
                <a:ea typeface="Inter" pitchFamily="34" charset="-122"/>
              </a:rPr>
              <a:t>: Marvel</a:t>
            </a:r>
            <a:endParaRPr lang="en-US" sz="3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7453BDA-BC64-4AA3-A7BC-536B79EC8627}"/>
              </a:ext>
            </a:extLst>
          </p:cNvPr>
          <p:cNvSpPr/>
          <p:nvPr/>
        </p:nvSpPr>
        <p:spPr>
          <a:xfrm>
            <a:off x="3551245" y="401597"/>
            <a:ext cx="2041520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111111"/>
                </a:solidFill>
                <a:latin typeface="Inter" pitchFamily="34" charset="0"/>
                <a:ea typeface="Inter" pitchFamily="34" charset="-122"/>
              </a:rPr>
              <a:t>Bases Utilizadas</a:t>
            </a:r>
            <a:endParaRPr lang="en-US" sz="24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98969B5-4B9A-4E57-A3E6-8D06B80FCB31}"/>
              </a:ext>
            </a:extLst>
          </p:cNvPr>
          <p:cNvSpPr txBox="1"/>
          <p:nvPr/>
        </p:nvSpPr>
        <p:spPr>
          <a:xfrm>
            <a:off x="669369" y="949583"/>
            <a:ext cx="7805261" cy="27050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fontAlgn="base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200" i="0" u="none" strike="noStrike" dirty="0">
                <a:solidFill>
                  <a:srgbClr val="000000"/>
                </a:solidFill>
                <a:latin typeface="Arial" panose="020B0604020202020204" pitchFamily="34" charset="0"/>
              </a:rPr>
              <a:t>Bases do </a:t>
            </a:r>
            <a:r>
              <a:rPr lang="pt-BR" sz="120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Kaggle</a:t>
            </a:r>
            <a:r>
              <a:rPr lang="pt-BR" sz="120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utilizadas:</a:t>
            </a:r>
          </a:p>
          <a:p>
            <a:pPr marL="628650" lvl="1" indent="-1714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0" i="0" u="sng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https://www.kaggle.com/datasets/hetulmehta/marvel-vs-dc-imdb-</a:t>
            </a:r>
            <a:r>
              <a:rPr lang="pt-BR" sz="1200" b="0" i="0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</a:t>
            </a:r>
            <a:endParaRPr lang="pt-BR" sz="1200" b="0" i="0" strike="noStrike" dirty="0">
              <a:effectLst/>
              <a:latin typeface="Arial" panose="020B0604020202020204" pitchFamily="34" charset="0"/>
            </a:endParaRPr>
          </a:p>
          <a:p>
            <a:pPr lvl="1" fontAlgn="base">
              <a:lnSpc>
                <a:spcPct val="150000"/>
              </a:lnSpc>
            </a:pP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(Marvel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vs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DC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IMDb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Dataset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– por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Hetul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Mehta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);</a:t>
            </a:r>
            <a:br>
              <a:rPr lang="pt-BR" sz="12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</a:br>
            <a:endParaRPr lang="pt-BR" sz="1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628650" lvl="1" indent="-1714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u="sng" dirty="0">
                <a:solidFill>
                  <a:srgbClr val="0563C1"/>
                </a:solidFill>
                <a:latin typeface="Arial" panose="020B0604020202020204" pitchFamily="34" charset="0"/>
                <a:hlinkClick r:id="rId3"/>
              </a:rPr>
              <a:t>https://www.kaggle.com/datasets/suvroo/marvel-vs-dc-movie-and-tv-show-dataset</a:t>
            </a:r>
            <a:endParaRPr lang="pt-BR" sz="1200" dirty="0">
              <a:latin typeface="Arial" panose="020B0604020202020204" pitchFamily="34" charset="0"/>
            </a:endParaRPr>
          </a:p>
          <a:p>
            <a:pPr lvl="1" fontAlgn="base">
              <a:lnSpc>
                <a:spcPct val="150000"/>
              </a:lnSpc>
            </a:pPr>
            <a:r>
              <a:rPr lang="pt-BR" sz="1200" i="1" dirty="0">
                <a:latin typeface="Arial" panose="020B0604020202020204" pitchFamily="34" charset="0"/>
              </a:rPr>
              <a:t>(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Marvel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vs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DC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Movie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and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TV Show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Dataset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– por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Suvroo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);</a:t>
            </a:r>
            <a:br>
              <a:rPr lang="pt-BR" sz="1200" b="0" i="0" u="sng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endParaRPr lang="pt-BR" sz="1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628650" lvl="1" indent="-1714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4"/>
              </a:rPr>
              <a:t>https://www.kaggle.com/datasets/jcraggy/marvel-vs-dc-imdb-rotten-tomatoes</a:t>
            </a:r>
            <a:r>
              <a:rPr lang="pt-BR" sz="1200" b="0" i="0" strike="noStrike" dirty="0">
                <a:effectLst/>
                <a:latin typeface="Arial" panose="020B0604020202020204" pitchFamily="34" charset="0"/>
              </a:rPr>
              <a:t> </a:t>
            </a:r>
          </a:p>
          <a:p>
            <a:pPr lvl="1" fontAlgn="base">
              <a:lnSpc>
                <a:spcPct val="150000"/>
              </a:lnSpc>
            </a:pPr>
            <a:r>
              <a:rPr lang="pt-BR" sz="1200" b="0" i="1" strike="noStrike" dirty="0">
                <a:effectLst/>
                <a:latin typeface="Arial" panose="020B0604020202020204" pitchFamily="34" charset="0"/>
              </a:rPr>
              <a:t>(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Marvel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vs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DC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IMDb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+ Rotten Tomatoes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Dataset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– por </a:t>
            </a:r>
            <a:r>
              <a:rPr lang="pt-BR" sz="12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jcraggy</a:t>
            </a:r>
            <a:r>
              <a:rPr lang="pt-BR" sz="12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59E3B97-F97F-4940-A92D-D2D36BFD0252}"/>
              </a:ext>
            </a:extLst>
          </p:cNvPr>
          <p:cNvSpPr txBox="1"/>
          <p:nvPr/>
        </p:nvSpPr>
        <p:spPr>
          <a:xfrm>
            <a:off x="669368" y="3833273"/>
            <a:ext cx="7805261" cy="1043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fontAlgn="base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200" i="0" u="none" strike="noStrike" dirty="0">
                <a:solidFill>
                  <a:srgbClr val="000000"/>
                </a:solidFill>
                <a:latin typeface="Arial" panose="020B0604020202020204" pitchFamily="34" charset="0"/>
              </a:rPr>
              <a:t>Base do </a:t>
            </a:r>
            <a:r>
              <a:rPr lang="pt-BR" sz="120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Google </a:t>
            </a:r>
            <a:r>
              <a:rPr lang="pt-BR" sz="120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Trends</a:t>
            </a:r>
            <a:r>
              <a:rPr lang="pt-BR" sz="120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utilizada:</a:t>
            </a:r>
            <a:endParaRPr lang="pt-BR" sz="1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628650" lvl="1" indent="-1714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pt-BR" sz="1200" u="sng" dirty="0">
                <a:solidFill>
                  <a:srgbClr val="0563C1"/>
                </a:solidFill>
                <a:latin typeface="Arial" panose="020B0604020202020204" pitchFamily="34" charset="0"/>
              </a:rPr>
              <a:t>https://trends.google.com.br/trends/explore?date=all&amp;q=Superman,Batman,Homem%20de%20Ferro,Homem-Aranha&amp;hl=en</a:t>
            </a:r>
            <a:endParaRPr lang="pt-BR" sz="1200" b="0" i="1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72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592</Words>
  <Application>Microsoft Office PowerPoint</Application>
  <PresentationFormat>Apresentação na tela (16:9)</PresentationFormat>
  <Paragraphs>40</Paragraphs>
  <Slides>8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Arial</vt:lpstr>
      <vt:lpstr>Calibri</vt:lpstr>
      <vt:lpstr>Inter</vt:lpstr>
      <vt:lpstr>Noto Sans</vt:lpstr>
      <vt:lpstr>SF Pro Display</vt:lpstr>
      <vt:lpstr>Wingdings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Kaique Rios</cp:lastModifiedBy>
  <cp:revision>29</cp:revision>
  <dcterms:created xsi:type="dcterms:W3CDTF">2025-08-08T00:26:24Z</dcterms:created>
  <dcterms:modified xsi:type="dcterms:W3CDTF">2025-08-10T01:09:09Z</dcterms:modified>
</cp:coreProperties>
</file>